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10.xml" ContentType="application/vnd.openxmlformats-officedocument.presentationml.tags+xml"/>
  <Override PartName="/ppt/tags/tag9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2.xml" ContentType="application/vnd.openxmlformats-officedocument.presentationml.tags+xml"/>
  <Override PartName="/ppt/tags/tag11.xml" ContentType="application/vnd.openxmlformats-officedocument.presentationml.tags+xml"/>
  <Override PartName="/ppt/tags/tag13.xml" ContentType="application/vnd.openxmlformats-officedocument.presentationml.tags+xml"/>
  <Override PartName="/ppt/tags/tag15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3" r:id="rId1"/>
  </p:sldMasterIdLst>
  <p:notesMasterIdLst>
    <p:notesMasterId r:id="rId8"/>
  </p:notesMasterIdLst>
  <p:handoutMasterIdLst>
    <p:handoutMasterId r:id="rId9"/>
  </p:handoutMasterIdLst>
  <p:sldIdLst>
    <p:sldId id="569" r:id="rId2"/>
    <p:sldId id="567" r:id="rId3"/>
    <p:sldId id="568" r:id="rId4"/>
    <p:sldId id="563" r:id="rId5"/>
    <p:sldId id="564" r:id="rId6"/>
    <p:sldId id="549" r:id="rId7"/>
  </p:sldIdLst>
  <p:sldSz cx="9144000" cy="6858000" type="screen4x3"/>
  <p:notesSz cx="7315200" cy="96012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9" autoAdjust="0"/>
    <p:restoredTop sz="91388" autoAdjust="0"/>
  </p:normalViewPr>
  <p:slideViewPr>
    <p:cSldViewPr snapToGrid="0">
      <p:cViewPr varScale="1">
        <p:scale>
          <a:sx n="75" d="100"/>
          <a:sy n="75" d="100"/>
        </p:scale>
        <p:origin x="1469" y="53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F33F6AF-DFAE-4EC4-A6A0-B055744799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9229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0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4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ct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DWI Detection and Standardized Field Sobriety Testing</a:t>
            </a:r>
          </a:p>
          <a:p>
            <a:pPr>
              <a:defRPr/>
            </a:pPr>
            <a:r>
              <a:rPr lang="en-US" dirty="0"/>
              <a:t>“Testing Subjects” Practice: Second Session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12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99286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81200" y="239713"/>
            <a:ext cx="3400425" cy="2549525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xfrm>
            <a:off x="582614" y="4560890"/>
            <a:ext cx="6186487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1</a:t>
            </a:fld>
            <a:r>
              <a:rPr lang="en-US"/>
              <a:t> of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435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68500" y="2270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00800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2</a:t>
            </a:fld>
            <a:r>
              <a:rPr lang="en-US"/>
              <a:t> of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972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0400" y="2143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1262" y="3116454"/>
            <a:ext cx="6424551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3</a:t>
            </a:fld>
            <a:r>
              <a:rPr lang="en-US"/>
              <a:t> of 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245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3100" y="214313"/>
            <a:ext cx="3400425" cy="2549525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3642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i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4</a:t>
            </a:fld>
            <a:r>
              <a:rPr lang="en-US"/>
              <a:t> of 12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30400" y="239713"/>
            <a:ext cx="3400425" cy="2549525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36426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5</a:t>
            </a:fld>
            <a:r>
              <a:rPr lang="en-US"/>
              <a:t> of 12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68500" y="250825"/>
            <a:ext cx="3400425" cy="2551113"/>
          </a:xfrm>
          <a:ln/>
        </p:spPr>
      </p:sp>
      <p:sp>
        <p:nvSpPr>
          <p:cNvPr id="5" name="Notes Placeholder 4"/>
          <p:cNvSpPr>
            <a:spLocks noGrp="1"/>
          </p:cNvSpPr>
          <p:nvPr>
            <p:ph type="body" idx="1"/>
          </p:nvPr>
        </p:nvSpPr>
        <p:spPr>
          <a:xfrm>
            <a:off x="463138" y="3116454"/>
            <a:ext cx="6412675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“Testing Subjects” Practice: Second Session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14</a:t>
            </a:r>
          </a:p>
          <a:p>
            <a:pPr>
              <a:defRPr/>
            </a:pPr>
            <a:fld id="{DB359DE4-E17B-402F-95DB-536E8DFAA934}" type="slidenum">
              <a:rPr lang="en-US" smtClean="0"/>
              <a:pPr>
                <a:defRPr/>
              </a:pPr>
              <a:t>6</a:t>
            </a:fld>
            <a:r>
              <a:rPr lang="en-US"/>
              <a:t> of 12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30425"/>
            <a:ext cx="82296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3688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583140"/>
            <a:ext cx="8229600" cy="4297680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13-</a:t>
            </a:r>
            <a:fld id="{EE272712-1C13-4D5F-84E2-87323ADE61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4226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0627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29768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26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13-</a:t>
            </a:r>
            <a:fld id="{186D7862-07C7-499A-8D93-67DA0EAE7EB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42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13-</a:t>
            </a:r>
            <a:fld id="{D8579276-E65D-439F-98B1-C92025F409C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012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13-</a:t>
            </a:r>
            <a:fld id="{1F1E41BF-2137-4E69-92AB-C0EC757692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439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13-</a:t>
            </a:r>
            <a:fld id="{7791E374-2E02-43A5-9453-08113E04760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174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BED88BE-628B-4BBB-8AE5-B42C4F96C1CD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3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Title </a:t>
            </a:r>
          </a:p>
        </p:txBody>
      </p:sp>
      <p:sp>
        <p:nvSpPr>
          <p:cNvPr id="1030" name="Text Box 4"/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031" name="Rectangle 6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57200" y="1645920"/>
            <a:ext cx="8229600" cy="4297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2" name="Rectangle 7"/>
          <p:cNvSpPr>
            <a:spLocks noChangeArrowheads="1"/>
          </p:cNvSpPr>
          <p:nvPr userDrawn="1"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/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13-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2E4444-E865-4450-99F0-43D05C4E0111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37">
            <a:extLst>
              <a:ext uri="{FF2B5EF4-FFF2-40B4-BE49-F238E27FC236}">
                <a16:creationId xmlns:a16="http://schemas.microsoft.com/office/drawing/2014/main" id="{646171A4-996B-46B2-ADA5-F57C4CD543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13 – Alcohol Workshop: Second Session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7F04C19-9E04-4DFF-8D49-899DEA97774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</p:spTree>
    <p:custDataLst>
      <p:tags r:id="rId9"/>
    </p:custDataLst>
    <p:extLst>
      <p:ext uri="{BB962C8B-B14F-4D97-AF65-F5344CB8AC3E}">
        <p14:creationId xmlns:p14="http://schemas.microsoft.com/office/powerpoint/2010/main" val="140127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5715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2900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028700" indent="-342900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160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tabLst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64101" y="1792065"/>
            <a:ext cx="3556000" cy="854075"/>
          </a:xfrm>
        </p:spPr>
        <p:txBody>
          <a:bodyPr/>
          <a:lstStyle/>
          <a:p>
            <a:r>
              <a:rPr lang="en-US" altLang="en-US" dirty="0"/>
              <a:t>Session 13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243840" y="2748280"/>
            <a:ext cx="399652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Alcohol Workshop: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Second Session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991" y="1558385"/>
            <a:ext cx="4357788" cy="2906611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5729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64234" y="1659988"/>
            <a:ext cx="8243668" cy="4436012"/>
          </a:xfrm>
        </p:spPr>
        <p:txBody>
          <a:bodyPr/>
          <a:lstStyle/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dirty="0"/>
              <a:t>Properly administer SFSTs </a:t>
            </a:r>
          </a:p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dirty="0"/>
              <a:t>Properly observe and record subject’s performance utilizing field note-taking guide </a:t>
            </a:r>
          </a:p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b="0" dirty="0"/>
              <a:t>Properly interpret subject’s performance 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7" name="Graphic 6" descr="Bullseye">
            <a:extLst>
              <a:ext uri="{FF2B5EF4-FFF2-40B4-BE49-F238E27FC236}">
                <a16:creationId xmlns:a16="http://schemas.microsoft.com/office/drawing/2014/main" id="{62A7058A-5D03-4B78-8CB1-2BED2621D9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2829" y="3429000"/>
            <a:ext cx="3062377" cy="30623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366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78302" y="1758462"/>
            <a:ext cx="8243667" cy="4337538"/>
          </a:xfrm>
        </p:spPr>
        <p:txBody>
          <a:bodyPr/>
          <a:lstStyle/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Volunteers who have consumed alcohol</a:t>
            </a:r>
          </a:p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Each team member will administer one complete series of tests to at least one drinking volunteer </a:t>
            </a:r>
          </a:p>
          <a:p>
            <a:pPr marL="282575" lvl="1" indent="-282575" eaLnBrk="1" hangingPunct="1">
              <a:spcBef>
                <a:spcPts val="1200"/>
              </a:spcBef>
              <a:buFontTx/>
              <a:buChar char="•"/>
            </a:pPr>
            <a:r>
              <a:rPr lang="en-US" altLang="en-US" sz="2600" dirty="0"/>
              <a:t>Each team prepares a descriptive, written test record on each volunteer tested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Administer SFSTs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4920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/>
          </p:nvPr>
        </p:nvSpPr>
        <p:spPr>
          <a:xfrm>
            <a:off x="319549" y="2723749"/>
            <a:ext cx="8534400" cy="762000"/>
          </a:xfrm>
        </p:spPr>
        <p:txBody>
          <a:bodyPr/>
          <a:lstStyle/>
          <a:p>
            <a:r>
              <a:rPr lang="en-US" altLang="en-US" dirty="0"/>
              <a:t>Hands On Practice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4"/>
          <p:cNvSpPr>
            <a:spLocks noGrp="1"/>
          </p:cNvSpPr>
          <p:nvPr>
            <p:ph sz="quarter" idx="1"/>
          </p:nvPr>
        </p:nvSpPr>
        <p:spPr>
          <a:xfrm>
            <a:off x="464234" y="1786597"/>
            <a:ext cx="8207326" cy="3209266"/>
          </a:xfrm>
        </p:spPr>
        <p:txBody>
          <a:bodyPr/>
          <a:lstStyle/>
          <a:p>
            <a:pPr marL="282575" lvl="1" indent="-282575" eaLnBrk="1" hangingPunct="1">
              <a:spcBef>
                <a:spcPts val="2400"/>
              </a:spcBef>
              <a:buFontTx/>
              <a:buChar char="•"/>
            </a:pPr>
            <a:r>
              <a:rPr lang="en-US" altLang="en-US" sz="2600" dirty="0"/>
              <a:t>SFST results on each volunteer</a:t>
            </a:r>
          </a:p>
          <a:p>
            <a:pPr marL="282575" lvl="1" indent="-282575" eaLnBrk="1" hangingPunct="1">
              <a:spcBef>
                <a:spcPts val="2400"/>
              </a:spcBef>
              <a:buFontTx/>
              <a:buChar char="•"/>
            </a:pPr>
            <a:r>
              <a:rPr lang="en-US" altLang="en-US" sz="2600" dirty="0"/>
              <a:t>Observations concerning the relationship between volunteers' BACs and their performances on the tests</a:t>
            </a:r>
          </a:p>
        </p:txBody>
      </p:sp>
      <p:sp>
        <p:nvSpPr>
          <p:cNvPr id="921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Session Wrap Up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B757CB5C-F3EA-4AD2-AA1C-D3A315E1E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7466" y="2092960"/>
            <a:ext cx="7349068" cy="177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r>
              <a:rPr lang="en-US" altLang="en-US" sz="4400" kern="0" dirty="0">
                <a:solidFill>
                  <a:schemeClr val="tx2"/>
                </a:solidFill>
              </a:rPr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13-</a:t>
            </a:r>
            <a:fld id="{0C238AB6-08D5-49D2-9F8D-68664760C8E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13  &amp;quot;&quot;/&gt;&lt;property id=&quot;20307&quot; value=&quot;569&quot;/&gt;&lt;/object&gt;&lt;object type=&quot;3&quot; unique_id=&quot;178551&quot;&gt;&lt;property id=&quot;20148&quot; value=&quot;5&quot;/&gt;&lt;property id=&quot;20300&quot; value=&quot;Slide 2 - &amp;quot;Learning Objectives&amp;quot;&quot;/&gt;&lt;property id=&quot;20307&quot; value=&quot;567&quot;/&gt;&lt;/object&gt;&lt;object type=&quot;3&quot; unique_id=&quot;178552&quot;&gt;&lt;property id=&quot;20148&quot; value=&quot;5&quot;/&gt;&lt;property id=&quot;20300&quot; value=&quot;Slide 3 - &amp;quot;Administer SFSTs&amp;quot;&quot;/&gt;&lt;property id=&quot;20307&quot; value=&quot;568&quot;/&gt;&lt;/object&gt;&lt;object type=&quot;3&quot; unique_id=&quot;178553&quot;&gt;&lt;property id=&quot;20148&quot; value=&quot;5&quot;/&gt;&lt;property id=&quot;20300&quot; value=&quot;Slide 4 - &amp;quot;Hands On Practice&amp;quot;&quot;/&gt;&lt;property id=&quot;20307&quot; value=&quot;563&quot;/&gt;&lt;/object&gt;&lt;object type=&quot;3&quot; unique_id=&quot;178554&quot;&gt;&lt;property id=&quot;20148&quot; value=&quot;5&quot;/&gt;&lt;property id=&quot;20300&quot; value=&quot;Slide 5 - &amp;quot;Session Wrap Up &amp;quot;&quot;/&gt;&lt;property id=&quot;20307&quot; value=&quot;564&quot;/&gt;&lt;/object&gt;&lt;object type=&quot;3&quot; unique_id=&quot;178555&quot;&gt;&lt;property id=&quot;20148&quot; value=&quot;5&quot;/&gt;&lt;property id=&quot;20300&quot; value=&quot;Slide 6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6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DESIGN_ID_3_DEFAULT DESIGN" val="vuwMBOsZ"/>
  <p:tag name="ARTICULATE_PROJECT_OPEN" val="0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CB9B2F4F-CFAF-4779-B06A-2692225D8F03}"/>
</file>

<file path=customXml/itemProps2.xml><?xml version="1.0" encoding="utf-8"?>
<ds:datastoreItem xmlns:ds="http://schemas.openxmlformats.org/officeDocument/2006/customXml" ds:itemID="{9FB1EA60-EAF7-4B85-A780-5F6F17BADA09}"/>
</file>

<file path=customXml/itemProps3.xml><?xml version="1.0" encoding="utf-8"?>
<ds:datastoreItem xmlns:ds="http://schemas.openxmlformats.org/officeDocument/2006/customXml" ds:itemID="{916CA0B7-48D1-46F0-91F3-252AC75344D9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39237</TotalTime>
  <Words>232</Words>
  <Application>Microsoft Office PowerPoint</Application>
  <PresentationFormat>On-screen Show (4:3)</PresentationFormat>
  <Paragraphs>57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13</vt:lpstr>
      <vt:lpstr>Learning Objectives</vt:lpstr>
      <vt:lpstr>Administer SFSTs</vt:lpstr>
      <vt:lpstr>Hands On Practice</vt:lpstr>
      <vt:lpstr>Session Wrap Up </vt:lpstr>
      <vt:lpstr>PowerPoint Presentation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808</cp:revision>
  <cp:lastPrinted>2018-01-22T21:01:11Z</cp:lastPrinted>
  <dcterms:created xsi:type="dcterms:W3CDTF">2005-12-09T17:41:03Z</dcterms:created>
  <dcterms:modified xsi:type="dcterms:W3CDTF">2022-10-28T17:18:27Z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18F7A61E-9B83-44D5-94CC-9182B38D2814</vt:lpwstr>
  </property>
  <property fmtid="{D5CDD505-2E9C-101B-9397-08002B2CF9AE}" pid="3" name="ArticulatePath">
    <vt:lpwstr>SFST_PPT_13 April 2021</vt:lpwstr>
  </property>
  <property fmtid="{D5CDD505-2E9C-101B-9397-08002B2CF9AE}" pid="4" name="ContentTypeId">
    <vt:lpwstr>0x010100A31DCCF0BBFCB640886DBD6AA5C4DF7C</vt:lpwstr>
  </property>
</Properties>
</file>